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57" r:id="rId3"/>
    <p:sldId id="265" r:id="rId4"/>
    <p:sldId id="266" r:id="rId5"/>
    <p:sldId id="26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значок каз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72" y="96981"/>
            <a:ext cx="1286945" cy="1454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583" y="845127"/>
            <a:ext cx="8437417" cy="12954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МИНИСТЕРСТВО НАУКИ И ОБРАЗОВАНИЯ </a:t>
            </a:r>
            <a:br>
              <a:rPr lang="ru-RU" sz="1800" b="1" dirty="0" smtClean="0"/>
            </a:br>
            <a:r>
              <a:rPr lang="ru-RU" sz="1800" b="1" dirty="0" smtClean="0"/>
              <a:t>РЕСБУЛИКИ КАЗАХСТАН</a:t>
            </a:r>
            <a:br>
              <a:rPr lang="ru-RU" sz="1800" b="1" dirty="0" smtClean="0"/>
            </a:br>
            <a:r>
              <a:rPr lang="ru-RU" sz="1800" b="1" dirty="0" smtClean="0"/>
              <a:t>КАЗАХСКИЙ НАЦИОНАЛЬНЫЙ УНИВЕРСИТЕТ </a:t>
            </a:r>
            <a:br>
              <a:rPr lang="ru-RU" sz="1800" b="1" dirty="0" smtClean="0"/>
            </a:br>
            <a:r>
              <a:rPr lang="ru-RU" sz="1800" b="1" dirty="0" smtClean="0"/>
              <a:t>ИМ. АЛЬ-ФАРАБИ</a:t>
            </a:r>
            <a:br>
              <a:rPr lang="ru-RU" sz="1800" b="1" dirty="0" smtClean="0"/>
            </a:br>
            <a:r>
              <a:rPr lang="ru-RU" sz="1800" b="1" dirty="0" smtClean="0"/>
              <a:t>ФАКУЛЬТЕТ: ВЫСШАЯ ШКОЛА ЭКОНОМИКИ И БИЗНЕСА</a:t>
            </a:r>
            <a:br>
              <a:rPr lang="ru-RU" sz="1800" b="1" dirty="0" smtClean="0"/>
            </a:br>
            <a:r>
              <a:rPr lang="ru-RU" sz="1800" dirty="0" smtClean="0"/>
              <a:t>кафедра: финансы и учет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09109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i="0" dirty="0" smtClean="0">
                <a:solidFill>
                  <a:schemeClr val="tx1"/>
                </a:solidFill>
              </a:rPr>
              <a:t>Долговые ценные бумаги: виды, инвесторы, эмитенты.</a:t>
            </a:r>
            <a:endParaRPr lang="ru-RU" sz="2400" b="1" i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9128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Алматы</a:t>
            </a:r>
            <a:r>
              <a:rPr lang="ru-RU" b="1" dirty="0" smtClean="0"/>
              <a:t>, 2019г.</a:t>
            </a:r>
            <a:endParaRPr lang="ru-RU" b="1" dirty="0"/>
          </a:p>
        </p:txBody>
      </p:sp>
      <p:sp>
        <p:nvSpPr>
          <p:cNvPr id="5122" name="AutoShape 2" descr="Картинки по запросу значок каз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значок каз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6691" y="2313710"/>
            <a:ext cx="3934691" cy="31865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Долговая ценная бумага </a:t>
            </a:r>
            <a:r>
              <a:rPr lang="ru-RU" sz="2000" dirty="0" smtClean="0"/>
              <a:t>- ценная бумага, удостоверяющая </a:t>
            </a:r>
            <a:r>
              <a:rPr lang="ru-RU" sz="2000" dirty="0" smtClean="0">
                <a:solidFill>
                  <a:srgbClr val="FF0000"/>
                </a:solidFill>
              </a:rPr>
              <a:t>право </a:t>
            </a:r>
            <a:r>
              <a:rPr lang="ru-RU" sz="2000" dirty="0" smtClean="0"/>
              <a:t>ее владельца на </a:t>
            </a:r>
            <a:r>
              <a:rPr lang="ru-RU" sz="2000" dirty="0" smtClean="0">
                <a:solidFill>
                  <a:srgbClr val="FF0000"/>
                </a:solidFill>
              </a:rPr>
              <a:t>получение</a:t>
            </a:r>
            <a:r>
              <a:rPr lang="ru-RU" sz="2000" dirty="0" smtClean="0"/>
              <a:t> от эмитента </a:t>
            </a:r>
            <a:r>
              <a:rPr lang="ru-RU" sz="2000" dirty="0" smtClean="0">
                <a:solidFill>
                  <a:srgbClr val="FF0000"/>
                </a:solidFill>
              </a:rPr>
              <a:t>суммы основного долга в размере и в сроки, установленные условиями выпуска.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218" name="AutoShape 2" descr="Картинки по запросу Долговые ценные бум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Долговые ценные бум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Картинки по запросу Долговые ценные бум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926" y="2313710"/>
            <a:ext cx="3325091" cy="311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4" y="1046018"/>
            <a:ext cx="6400800" cy="685800"/>
          </a:xfrm>
        </p:spPr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Дцб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8146" y="2064328"/>
            <a:ext cx="1482435" cy="9559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Облигация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17964" y="1593272"/>
            <a:ext cx="1371604" cy="484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05054" y="1731819"/>
            <a:ext cx="1108364" cy="1801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470565" y="1780308"/>
            <a:ext cx="318655" cy="22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925289" y="1794165"/>
            <a:ext cx="360222" cy="207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70621" y="2135970"/>
            <a:ext cx="108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Вексель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3820" y="1911929"/>
            <a:ext cx="24383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Депозитные и сберегательные сертификаты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30149" y="2147454"/>
            <a:ext cx="2161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Казначейские обязательства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60220" y="3976254"/>
            <a:ext cx="3643745" cy="13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660071" y="4087089"/>
            <a:ext cx="3865420" cy="69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4856023" y="3983185"/>
            <a:ext cx="3685308" cy="13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20436" y="2590800"/>
            <a:ext cx="7869382" cy="2771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34292" y="2604655"/>
            <a:ext cx="1676400" cy="3130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ДЦБ, по которой эмитент обязуется выплатить ее покупателю номинальную сумму и купонный процент через определенное время.</a:t>
            </a:r>
            <a:endParaRPr lang="ru-RU" sz="1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30582" y="2535381"/>
            <a:ext cx="241069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ДЦБ, позволяющий получить указанную на ней сумму в установленный срок. В векселе должны быть вписаны все важные реквизиты, иначе его ценность становиться ничтожной. Его можно передавать третьим лицам и использовать для расчетов.</a:t>
            </a:r>
          </a:p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544290" y="2604655"/>
            <a:ext cx="22028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ДЦБ, которые размещаются государством среди населения. Они показывают внесение их обладателями определенной суммы в бюджет страны с последующим правом возмещения суммы с </a:t>
            </a:r>
            <a:r>
              <a:rPr lang="ru-RU" sz="1600" b="1" dirty="0" smtClean="0"/>
              <a:t>%.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719455" y="2621018"/>
            <a:ext cx="16902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ДЦБ представляет собой письменное обязательство банка вернуть вкладчику сумму депозита с процентами в установленный срок. 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олговые ценные бума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89" y="0"/>
            <a:ext cx="7509164" cy="119149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Преимущества облигаций: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564" y="1704109"/>
            <a:ext cx="7620000" cy="515389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/>
              <a:t>Экономия на выплатах облигационного кредита, так как по сравнению с банковским кредитом, платежи по ним выгоднее и меньше.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Возможность привлечения денежных средств на более длинный срок, чем по кредиту в банке.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Возможность привлечь солидных инвесторов для придания большей ликвидности бумагам и проведения более выгодных сделок на вторичном рынке.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Возможность не делить капитал организации, ведь владельцы облигаций не имеют право собственности на активы.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Получение дохода инвестором в строго установленный срок с процентным доходом.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Первоочередное право на получение возмещения, если эмитент обанкротится.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вексель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576945"/>
            <a:ext cx="2854036" cy="3048001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Простые. </a:t>
            </a:r>
          </a:p>
          <a:p>
            <a:pPr algn="ctr">
              <a:buNone/>
            </a:pPr>
            <a:r>
              <a:rPr lang="ru-RU" dirty="0" smtClean="0"/>
              <a:t>Они устанавливают право его владельца получить указанную сумму в установленный срок.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2946" y="2535382"/>
            <a:ext cx="3131128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Переводные.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Они разрешают передачу суммы долга третьему лицу, указанному на бланке.</a:t>
            </a:r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rot="10800000" flipV="1">
            <a:off x="2798619" y="2161309"/>
            <a:ext cx="429491" cy="415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58691" y="2161309"/>
            <a:ext cx="401782" cy="387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Эмитенты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42109" y="2341415"/>
          <a:ext cx="7218218" cy="329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109"/>
                <a:gridCol w="3609109"/>
              </a:tblGrid>
              <a:tr h="6059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Эмитенты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Эмитирует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98681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Государство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ценные бумаги государственного образца</a:t>
                      </a:r>
                      <a:endParaRPr lang="ru-RU" dirty="0"/>
                    </a:p>
                  </a:txBody>
                  <a:tcPr/>
                </a:tc>
              </a:tr>
              <a:tr h="7178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Государственные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векселя и облигации</a:t>
                      </a:r>
                      <a:endParaRPr lang="ru-RU" dirty="0"/>
                    </a:p>
                  </a:txBody>
                  <a:tcPr/>
                </a:tc>
              </a:tr>
              <a:tr h="98681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Частные учреждения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корпоративные векселя или еврооблигации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32163"/>
            <a:ext cx="3435927" cy="6858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инвестор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6580" y="2881745"/>
            <a:ext cx="7800110" cy="32281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Получение финансирования без дополнительных затрат. 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Привлечение денег в бюджет на </a:t>
            </a:r>
            <a:r>
              <a:rPr lang="ru-RU" sz="2000" dirty="0" err="1" smtClean="0">
                <a:solidFill>
                  <a:srgbClr val="002060"/>
                </a:solidFill>
              </a:rPr>
              <a:t>безинфляционной</a:t>
            </a:r>
            <a:r>
              <a:rPr lang="ru-RU" sz="2000" dirty="0" smtClean="0">
                <a:solidFill>
                  <a:srgbClr val="002060"/>
                </a:solidFill>
              </a:rPr>
              <a:t> основе, финансирование госпрограмм по строительству, соцобеспечению и т.д.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Привлечение крупных инвесторов и инвестиционных компаний для повышения ликвидности выпущенных бумаг. 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Развитие фондового рынка и повышение интереса к нему всех слоев инвесторов  за счет получения гарантированного дохода.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8656" y="1066800"/>
            <a:ext cx="39624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- организация или частное лицо, которое приобрело эту ЦБ.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091" y="1856509"/>
            <a:ext cx="8492836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Инвестор в указанный срок получает номинальную стоимость ДЦБ и доход в виде процента от номинала. </a:t>
            </a:r>
          </a:p>
          <a:p>
            <a:r>
              <a:rPr lang="ru-RU" sz="2000" b="1" dirty="0" smtClean="0"/>
              <a:t>ДЦБ помогает государству и компаниям решать такие задачи: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https://investor100.ru/ </a:t>
            </a:r>
            <a:endParaRPr lang="en-US" sz="2000" i="1" dirty="0" smtClean="0"/>
          </a:p>
          <a:p>
            <a:r>
              <a:rPr lang="en-US" sz="2000" i="1" dirty="0" smtClean="0">
                <a:latin typeface="Constantia" pitchFamily="18" charset="0"/>
              </a:rPr>
              <a:t>https://egov.kz/</a:t>
            </a:r>
            <a:endParaRPr lang="ru-RU" sz="2000" i="1" dirty="0" smtClean="0">
              <a:latin typeface="Constantia" pitchFamily="18" charset="0"/>
            </a:endParaRPr>
          </a:p>
          <a:p>
            <a:r>
              <a:rPr lang="ru-RU" sz="2000" i="1" dirty="0" smtClean="0"/>
              <a:t>https://www.bcc.kz/</a:t>
            </a:r>
          </a:p>
          <a:p>
            <a:r>
              <a:rPr lang="ru-RU" sz="2000" i="1" dirty="0" smtClean="0"/>
              <a:t>https://kapital.kz/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109</TotalTime>
  <Words>387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Couture</vt:lpstr>
      <vt:lpstr>МИНИСТЕРСТВО НАУКИ И ОБРАЗОВАНИЯ  РЕСБУЛИКИ КАЗАХСТАН КАЗАХСКИЙ НАЦИОНАЛЬНЫЙ УНИВЕРСИТЕТ  ИМ. АЛЬ-ФАРАБИ ФАКУЛЬТЕТ: ВЫСШАЯ ШКОЛА ЭКОНОМИКИ И БИЗНЕСА кафедра: финансы и учет</vt:lpstr>
      <vt:lpstr>Презентация PowerPoint</vt:lpstr>
      <vt:lpstr>Виды Дцб</vt:lpstr>
      <vt:lpstr>Преимущества облигаций:</vt:lpstr>
      <vt:lpstr>вексель</vt:lpstr>
      <vt:lpstr>Эмитенты </vt:lpstr>
      <vt:lpstr>инвестор</vt:lpstr>
      <vt:lpstr>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1234</dc:creator>
  <cp:lastModifiedBy>user</cp:lastModifiedBy>
  <cp:revision>17</cp:revision>
  <dcterms:created xsi:type="dcterms:W3CDTF">2014-09-16T21:33:25Z</dcterms:created>
  <dcterms:modified xsi:type="dcterms:W3CDTF">2019-10-26T04:42:26Z</dcterms:modified>
</cp:coreProperties>
</file>